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9" r:id="rId2"/>
    <p:sldId id="425" r:id="rId3"/>
    <p:sldId id="430" r:id="rId4"/>
    <p:sldId id="415" r:id="rId5"/>
    <p:sldId id="416" r:id="rId6"/>
    <p:sldId id="417" r:id="rId7"/>
    <p:sldId id="428" r:id="rId8"/>
    <p:sldId id="418" r:id="rId9"/>
    <p:sldId id="419" r:id="rId10"/>
    <p:sldId id="426" r:id="rId11"/>
    <p:sldId id="413" r:id="rId12"/>
    <p:sldId id="422" r:id="rId13"/>
    <p:sldId id="427" r:id="rId14"/>
    <p:sldId id="409" r:id="rId15"/>
  </p:sldIdLst>
  <p:sldSz cx="9144000" cy="5143500" type="screen16x9"/>
  <p:notesSz cx="6797675" cy="99282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 autoAdjust="0"/>
    <p:restoredTop sz="93717" autoAdjust="0"/>
  </p:normalViewPr>
  <p:slideViewPr>
    <p:cSldViewPr>
      <p:cViewPr>
        <p:scale>
          <a:sx n="75" d="100"/>
          <a:sy n="75" d="100"/>
        </p:scale>
        <p:origin x="272" y="148"/>
      </p:cViewPr>
      <p:guideLst>
        <p:guide orient="horz" pos="1575"/>
        <p:guide pos="2880"/>
      </p:guideLst>
    </p:cSldViewPr>
  </p:slideViewPr>
  <p:outlineViewPr>
    <p:cViewPr>
      <p:scale>
        <a:sx n="50" d="100"/>
        <a:sy n="50" d="100"/>
      </p:scale>
      <p:origin x="0" y="-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812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1211BD-99B9-5E4C-B72A-CA35B1255F16}" type="datetimeFigureOut">
              <a:rPr lang="es-ES"/>
              <a:pPr>
                <a:defRPr/>
              </a:pPr>
              <a:t>10/06/2021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ACDA5953-9665-134B-A586-444EC82ED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595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58B627-EECF-0C4A-94FE-EEF93AC5C197}" type="datetimeFigureOut">
              <a:rPr lang="es-ES"/>
              <a:pPr>
                <a:defRPr/>
              </a:pPr>
              <a:t>10/06/2021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D0331D69-8796-7947-AC4A-B754EAED3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484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aseline="0" dirty="0" smtClean="0"/>
              <a:t>experiment is being designed during my research stay at the Distributed and Interactive Systems in Netherlands. Under the supervision of Irene </a:t>
            </a:r>
            <a:r>
              <a:rPr lang="en-US" baseline="0" dirty="0" err="1" smtClean="0"/>
              <a:t>Vionla</a:t>
            </a:r>
            <a:r>
              <a:rPr lang="en-US" baseline="0" dirty="0" smtClean="0"/>
              <a:t> and Pablo Cesar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4683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3604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673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The specific questions,</a:t>
            </a:r>
            <a:r>
              <a:rPr lang="en-US" altLang="en-US" baseline="0" dirty="0" smtClean="0"/>
              <a:t> delay conditions or test structure hasn’t been decided yet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2562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913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00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8D105A-073B-4FE3-A30F-F335C3E1D47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14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We wanted to assess the</a:t>
            </a:r>
            <a:r>
              <a:rPr lang="en-US" altLang="en-US" baseline="0" dirty="0" smtClean="0"/>
              <a:t> delay impact on </a:t>
            </a:r>
            <a:r>
              <a:rPr lang="en-US" altLang="en-US" baseline="0" dirty="0" err="1" smtClean="0"/>
              <a:t>QoE</a:t>
            </a:r>
            <a:r>
              <a:rPr lang="en-US" altLang="en-US" baseline="0" dirty="0" smtClean="0"/>
              <a:t> in an interactive immersive environment in where two users can interact like in a </a:t>
            </a:r>
            <a:r>
              <a:rPr lang="en-US" altLang="en-US" baseline="0" dirty="0" err="1" smtClean="0"/>
              <a:t>telemeeting</a:t>
            </a:r>
            <a:r>
              <a:rPr lang="en-US" altLang="en-US" baseline="0" dirty="0" smtClean="0"/>
              <a:t> as skype, zoom or other teleconference system but in an inmmersive environment and assess the impact the delay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41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As we</a:t>
            </a:r>
            <a:r>
              <a:rPr lang="en-US" altLang="en-US" baseline="0" dirty="0" smtClean="0"/>
              <a:t> decided to use the paradigm of a </a:t>
            </a:r>
            <a:r>
              <a:rPr lang="en-US" altLang="en-US" baseline="0" dirty="0" err="1" smtClean="0"/>
              <a:t>telemeeting</a:t>
            </a:r>
            <a:r>
              <a:rPr lang="en-US" altLang="en-US" baseline="0" dirty="0" smtClean="0"/>
              <a:t>, we will base the task in the P.920 building block task.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6002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520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650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372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6577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the user representation capture I will use the </a:t>
            </a:r>
            <a:r>
              <a:rPr lang="en-US" altLang="en-US" baseline="0" dirty="0" smtClean="0"/>
              <a:t>VRToguether Pipeline That Pablo Cesar is going to explain in a next presentation. Using his VRToguether system for the user capture and the shared world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1535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151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81"/>
            <a:ext cx="7772400" cy="1102519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075385"/>
            <a:ext cx="6400800" cy="110372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subtítulo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620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n-US" noProof="0" dirty="0"/>
              <a:t>Quinto </a:t>
            </a:r>
            <a:r>
              <a:rPr lang="en-US" noProof="0" dirty="0" err="1"/>
              <a:t>nivel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246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n-US" noProof="0" dirty="0"/>
              <a:t>Quinto </a:t>
            </a:r>
            <a:r>
              <a:rPr lang="en-US" noProof="0" dirty="0" err="1"/>
              <a:t>nivel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687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n-US" noProof="0" dirty="0"/>
              <a:t>Quinto </a:t>
            </a:r>
            <a:r>
              <a:rPr lang="en-US" noProof="0" dirty="0" err="1"/>
              <a:t>nivel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527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none" baseline="0"/>
            </a:lvl1pPr>
          </a:lstStyle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0859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n-US" noProof="0" dirty="0"/>
              <a:t>Quinto </a:t>
            </a:r>
            <a:r>
              <a:rPr lang="en-US" noProof="0" dirty="0" err="1"/>
              <a:t>nivel</a:t>
            </a:r>
            <a:endParaRPr lang="en-US" noProof="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n-US" noProof="0" dirty="0"/>
              <a:t>Quinto </a:t>
            </a:r>
            <a:r>
              <a:rPr lang="en-US" noProof="0" dirty="0" err="1"/>
              <a:t>nivel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296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n-US" noProof="0" dirty="0"/>
              <a:t>Quinto </a:t>
            </a:r>
            <a:r>
              <a:rPr lang="en-US" noProof="0" dirty="0" err="1"/>
              <a:t>nivel</a:t>
            </a:r>
            <a:endParaRPr lang="en-US" noProof="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n-US" noProof="0" dirty="0"/>
              <a:t>Quinto </a:t>
            </a:r>
            <a:r>
              <a:rPr lang="en-US" noProof="0" dirty="0" err="1"/>
              <a:t>nivel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165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418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648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n-US" noProof="0" dirty="0"/>
              <a:t>Quinto </a:t>
            </a:r>
            <a:r>
              <a:rPr lang="en-US" noProof="0" dirty="0" err="1"/>
              <a:t>nivel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2767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</a:t>
            </a:r>
            <a:r>
              <a:rPr lang="en-US" noProof="0" dirty="0" err="1"/>
              <a:t>en</a:t>
            </a:r>
            <a:r>
              <a:rPr lang="en-US" noProof="0" dirty="0"/>
              <a:t> el </a:t>
            </a:r>
            <a:r>
              <a:rPr lang="en-US" noProof="0" dirty="0" err="1"/>
              <a:t>icono</a:t>
            </a:r>
            <a:r>
              <a:rPr lang="en-US" noProof="0" dirty="0"/>
              <a:t> para </a:t>
            </a:r>
            <a:r>
              <a:rPr lang="en-US" noProof="0" dirty="0" err="1"/>
              <a:t>agregar</a:t>
            </a:r>
            <a:r>
              <a:rPr lang="en-US" noProof="0" dirty="0"/>
              <a:t> </a:t>
            </a:r>
            <a:r>
              <a:rPr lang="en-US" noProof="0" dirty="0" err="1"/>
              <a:t>una</a:t>
            </a:r>
            <a:r>
              <a:rPr lang="en-US" noProof="0" dirty="0"/>
              <a:t>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6736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71600" y="141685"/>
            <a:ext cx="7200799" cy="6429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 err="1"/>
              <a:t>Haga</a:t>
            </a:r>
            <a:r>
              <a:rPr lang="en-US" altLang="en-US" dirty="0"/>
              <a:t> </a:t>
            </a:r>
            <a:r>
              <a:rPr lang="en-US" altLang="en-US" dirty="0" err="1"/>
              <a:t>clic</a:t>
            </a:r>
            <a:r>
              <a:rPr lang="en-US" altLang="en-US" dirty="0"/>
              <a:t> para </a:t>
            </a:r>
            <a:r>
              <a:rPr lang="en-US" altLang="en-US" dirty="0" err="1"/>
              <a:t>modificar</a:t>
            </a:r>
            <a:r>
              <a:rPr lang="en-US" altLang="en-US" dirty="0"/>
              <a:t> el </a:t>
            </a:r>
            <a:r>
              <a:rPr lang="en-US" altLang="en-US" dirty="0" err="1"/>
              <a:t>estilo</a:t>
            </a:r>
            <a:r>
              <a:rPr lang="en-US" altLang="en-US" dirty="0"/>
              <a:t> de </a:t>
            </a:r>
            <a:r>
              <a:rPr lang="en-US" altLang="en-US" dirty="0" err="1"/>
              <a:t>título</a:t>
            </a:r>
            <a:r>
              <a:rPr lang="en-US" altLang="en-US" dirty="0"/>
              <a:t> del </a:t>
            </a:r>
            <a:r>
              <a:rPr lang="en-US" altLang="en-US" dirty="0" err="1"/>
              <a:t>patrón</a:t>
            </a:r>
            <a:endParaRPr lang="en-US" altLang="en-US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20242" y="969713"/>
            <a:ext cx="8500229" cy="3844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/>
              <a:t>Haga</a:t>
            </a:r>
            <a:r>
              <a:rPr lang="en-US" altLang="en-US" dirty="0"/>
              <a:t> </a:t>
            </a:r>
            <a:r>
              <a:rPr lang="en-US" altLang="en-US" dirty="0" err="1"/>
              <a:t>clic</a:t>
            </a:r>
            <a:r>
              <a:rPr lang="en-US" altLang="en-US" dirty="0"/>
              <a:t> para </a:t>
            </a:r>
            <a:r>
              <a:rPr lang="en-US" altLang="en-US" dirty="0" err="1"/>
              <a:t>modificar</a:t>
            </a:r>
            <a:r>
              <a:rPr lang="en-US" altLang="en-US" dirty="0"/>
              <a:t> el </a:t>
            </a:r>
            <a:r>
              <a:rPr lang="en-US" altLang="en-US" dirty="0" err="1"/>
              <a:t>estilo</a:t>
            </a:r>
            <a:r>
              <a:rPr lang="en-US" altLang="en-US" dirty="0"/>
              <a:t> de </a:t>
            </a:r>
            <a:r>
              <a:rPr lang="en-US" altLang="en-US" dirty="0" err="1"/>
              <a:t>texto</a:t>
            </a:r>
            <a:r>
              <a:rPr lang="en-US" altLang="en-US" dirty="0"/>
              <a:t> del </a:t>
            </a:r>
            <a:r>
              <a:rPr lang="en-US" altLang="en-US" dirty="0" err="1"/>
              <a:t>patrón</a:t>
            </a:r>
            <a:endParaRPr lang="en-US" altLang="en-US" dirty="0"/>
          </a:p>
          <a:p>
            <a:pPr lvl="1"/>
            <a:r>
              <a:rPr lang="en-US" altLang="en-US" dirty="0"/>
              <a:t>Segundo </a:t>
            </a:r>
            <a:r>
              <a:rPr lang="en-US" altLang="en-US" dirty="0" err="1"/>
              <a:t>nivel</a:t>
            </a:r>
            <a:endParaRPr lang="en-US" altLang="en-US" dirty="0"/>
          </a:p>
          <a:p>
            <a:pPr lvl="2"/>
            <a:r>
              <a:rPr lang="en-US" altLang="en-US" dirty="0" err="1"/>
              <a:t>Tercer</a:t>
            </a:r>
            <a:r>
              <a:rPr lang="en-US" altLang="en-US" dirty="0"/>
              <a:t> </a:t>
            </a:r>
            <a:r>
              <a:rPr lang="en-US" altLang="en-US" dirty="0" err="1"/>
              <a:t>nivel</a:t>
            </a:r>
            <a:endParaRPr lang="en-US" altLang="en-US" dirty="0"/>
          </a:p>
          <a:p>
            <a:pPr lvl="3"/>
            <a:r>
              <a:rPr lang="en-US" altLang="en-US" dirty="0"/>
              <a:t>Cuarto </a:t>
            </a:r>
            <a:r>
              <a:rPr lang="en-US" altLang="en-US" dirty="0" err="1"/>
              <a:t>nivel</a:t>
            </a:r>
            <a:endParaRPr lang="en-US" altLang="en-US" dirty="0"/>
          </a:p>
          <a:p>
            <a:pPr lvl="4"/>
            <a:r>
              <a:rPr lang="en-US" altLang="en-US" dirty="0"/>
              <a:t>Quinto </a:t>
            </a:r>
            <a:r>
              <a:rPr lang="en-US" altLang="en-US" dirty="0" err="1"/>
              <a:t>nivel</a:t>
            </a:r>
            <a:endParaRPr lang="en-US" altLang="en-US" dirty="0"/>
          </a:p>
        </p:txBody>
      </p:sp>
      <p:cxnSp>
        <p:nvCxnSpPr>
          <p:cNvPr id="11" name="10 Conector recto"/>
          <p:cNvCxnSpPr>
            <a:cxnSpLocks/>
          </p:cNvCxnSpPr>
          <p:nvPr/>
        </p:nvCxnSpPr>
        <p:spPr>
          <a:xfrm>
            <a:off x="971600" y="789385"/>
            <a:ext cx="720079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788024" y="4794706"/>
            <a:ext cx="403573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900" dirty="0">
                <a:latin typeface="Calibri" charset="0"/>
              </a:rPr>
              <a:t>Evaluating the impact of delay on </a:t>
            </a:r>
            <a:r>
              <a:rPr lang="en-US" altLang="en-US" sz="900" dirty="0" err="1">
                <a:latin typeface="Calibri" charset="0"/>
              </a:rPr>
              <a:t>QoE</a:t>
            </a:r>
            <a:r>
              <a:rPr lang="en-US" altLang="en-US" sz="900" dirty="0">
                <a:latin typeface="Calibri" charset="0"/>
              </a:rPr>
              <a:t> in immersive interactive environments - </a:t>
            </a:r>
            <a:fld id="{65AB4002-41CC-D94D-A2D4-6C2EE0D7FA8B}" type="slidenum">
              <a:rPr lang="es-ES" altLang="en-US" sz="900" smtClean="0">
                <a:latin typeface="Calibri" charset="0"/>
              </a:rPr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s-ES" altLang="en-US" sz="900" dirty="0">
              <a:latin typeface="Calibri" charset="0"/>
            </a:endParaRPr>
          </a:p>
        </p:txBody>
      </p:sp>
      <p:sp>
        <p:nvSpPr>
          <p:cNvPr id="1032" name="17 CuadroTexto"/>
          <p:cNvSpPr txBox="1">
            <a:spLocks noChangeArrowheads="1"/>
          </p:cNvSpPr>
          <p:nvPr/>
        </p:nvSpPr>
        <p:spPr bwMode="auto">
          <a:xfrm>
            <a:off x="323529" y="4794706"/>
            <a:ext cx="23042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ES" altLang="en-US" sz="900" dirty="0">
                <a:solidFill>
                  <a:srgbClr val="000000"/>
                </a:solidFill>
                <a:sym typeface="Symbol" charset="2"/>
              </a:rPr>
              <a:t></a:t>
            </a:r>
            <a:r>
              <a:rPr lang="es-ES" altLang="en-US" sz="900" dirty="0">
                <a:latin typeface="Calibri" charset="0"/>
              </a:rPr>
              <a:t> Grupo de Tratamiento de Imágenes (GTI)</a:t>
            </a:r>
          </a:p>
          <a:p>
            <a:pPr eaLnBrk="1" hangingPunct="1">
              <a:defRPr/>
            </a:pPr>
            <a:r>
              <a:rPr lang="es-ES" altLang="en-US" sz="900" dirty="0">
                <a:latin typeface="Calibri" charset="0"/>
              </a:rPr>
              <a:t>Universidad Politécnica de Madrid (UPM)</a:t>
            </a:r>
            <a:endParaRPr lang="en-US" altLang="en-US" sz="900" dirty="0">
              <a:latin typeface="Calibri" charset="0"/>
            </a:endParaRPr>
          </a:p>
        </p:txBody>
      </p:sp>
      <p:pic>
        <p:nvPicPr>
          <p:cNvPr id="10" name="8 Imagen" descr="gti.gif">
            <a:extLst>
              <a:ext uri="{FF2B5EF4-FFF2-40B4-BE49-F238E27FC236}">
                <a16:creationId xmlns:a16="http://schemas.microsoft.com/office/drawing/2014/main" id="{F5C9EC45-003C-2F4F-9A5A-30AA8C5055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939"/>
            <a:ext cx="804318" cy="65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 descr="upm">
            <a:extLst>
              <a:ext uri="{FF2B5EF4-FFF2-40B4-BE49-F238E27FC236}">
                <a16:creationId xmlns:a16="http://schemas.microsoft.com/office/drawing/2014/main" id="{AE6365B7-1714-E34C-A277-DE9E76130A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906"/>
            <a:ext cx="971600" cy="79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Bell Labs Prize 2020 - Virtual Award Ceremony">
            <a:extLst>
              <a:ext uri="{FF2B5EF4-FFF2-40B4-BE49-F238E27FC236}">
                <a16:creationId xmlns:a16="http://schemas.microsoft.com/office/drawing/2014/main" id="{23E0BDF4-542A-E640-AC22-26F3C077501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25" r="9592" b="18108"/>
          <a:stretch/>
        </p:blipFill>
        <p:spPr bwMode="auto">
          <a:xfrm>
            <a:off x="6948264" y="172794"/>
            <a:ext cx="1390858" cy="59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2200" b="1" kern="1200" dirty="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FF0000"/>
          </a:solidFill>
          <a:latin typeface="Calibri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FF0000"/>
          </a:solidFill>
          <a:latin typeface="Calibri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FF0000"/>
          </a:solidFill>
          <a:latin typeface="Calibri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FF0000"/>
          </a:solidFill>
          <a:latin typeface="Calibri" pitchFamily="34" charset="0"/>
          <a:ea typeface="Arial" charset="0"/>
          <a:cs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alibri" pitchFamily="34" charset="0"/>
          <a:cs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alibri" pitchFamily="34" charset="0"/>
          <a:cs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alibri" pitchFamily="34" charset="0"/>
          <a:cs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alibri" pitchFamily="34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331640" y="1500189"/>
            <a:ext cx="6480720" cy="1102519"/>
          </a:xfrm>
        </p:spPr>
        <p:txBody>
          <a:bodyPr rtlCol="0"/>
          <a:lstStyle/>
          <a:p>
            <a:pPr eaLnBrk="1" hangingPunct="1"/>
            <a:r>
              <a:rPr lang="en-US" sz="2400" dirty="0">
                <a:ea typeface="ヒラギノ角ゴ Pro W3" charset="0"/>
                <a:cs typeface="ヒラギノ角ゴ Pro W3" charset="0"/>
              </a:rPr>
              <a:t>Evaluating the impact of delay on </a:t>
            </a:r>
            <a:r>
              <a:rPr lang="en-US" sz="2400" dirty="0" err="1">
                <a:ea typeface="ヒラギノ角ゴ Pro W3" charset="0"/>
                <a:cs typeface="ヒラギノ角ゴ Pro W3" charset="0"/>
              </a:rPr>
              <a:t>QoE</a:t>
            </a:r>
            <a:r>
              <a:rPr lang="en-US" sz="2400" dirty="0">
                <a:ea typeface="ヒラギノ角ゴ Pro W3" charset="0"/>
                <a:cs typeface="ヒラギノ角ゴ Pro W3" charset="0"/>
              </a:rPr>
              <a:t> in immersive interactive environments</a:t>
            </a:r>
            <a:endParaRPr sz="2400" dirty="0">
              <a:ea typeface="+mj-ea"/>
            </a:endParaRPr>
          </a:p>
        </p:txBody>
      </p:sp>
      <p:sp>
        <p:nvSpPr>
          <p:cNvPr id="4098" name="4 Subtítulo"/>
          <p:cNvSpPr>
            <a:spLocks noGrp="1"/>
          </p:cNvSpPr>
          <p:nvPr>
            <p:ph type="subTitle" idx="1"/>
          </p:nvPr>
        </p:nvSpPr>
        <p:spPr>
          <a:xfrm>
            <a:off x="971600" y="3147814"/>
            <a:ext cx="7200800" cy="1103709"/>
          </a:xfrm>
        </p:spPr>
        <p:txBody>
          <a:bodyPr/>
          <a:lstStyle/>
          <a:p>
            <a:r>
              <a:rPr lang="es-ES" sz="1600" b="1" dirty="0"/>
              <a:t>Carlos Cortés</a:t>
            </a:r>
            <a:r>
              <a:rPr lang="es-ES" sz="1600" dirty="0"/>
              <a:t>, Pablo Pérez, and Narciso García</a:t>
            </a:r>
          </a:p>
          <a:p>
            <a:endParaRPr lang="es-ES" altLang="it-IT" sz="1600" dirty="0"/>
          </a:p>
          <a:p>
            <a:endParaRPr lang="es-ES" altLang="it-IT" sz="1600" dirty="0"/>
          </a:p>
          <a:p>
            <a:r>
              <a:rPr lang="es-ES" altLang="it-IT" sz="1600" dirty="0"/>
              <a:t>VQEG London 2021</a:t>
            </a:r>
            <a:endParaRPr lang="en-US" altLang="it-IT" sz="1600" dirty="0"/>
          </a:p>
          <a:p>
            <a:endParaRPr lang="es-ES" altLang="it-IT" sz="1600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BF57B48-488F-B84A-AB40-37ABFE7995B8}"/>
              </a:ext>
            </a:extLst>
          </p:cNvPr>
          <p:cNvSpPr>
            <a:spLocks noChangeAspect="1"/>
          </p:cNvSpPr>
          <p:nvPr/>
        </p:nvSpPr>
        <p:spPr>
          <a:xfrm>
            <a:off x="1763688" y="3542013"/>
            <a:ext cx="1800200" cy="315310"/>
          </a:xfrm>
          <a:prstGeom prst="wedgeRectCallout">
            <a:avLst>
              <a:gd name="adj1" fmla="val 33031"/>
              <a:gd name="adj2" fmla="val -96361"/>
            </a:avLst>
          </a:prstGeom>
          <a:noFill/>
          <a:ln w="317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it-IT" sz="1600" dirty="0" err="1">
                <a:solidFill>
                  <a:schemeClr val="accent1"/>
                </a:solidFill>
              </a:rPr>
              <a:t>ccs@gti.ssr.upm.es</a:t>
            </a:r>
            <a:endParaRPr lang="es-ES" altLang="it-IT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Immersive Interactive System:</a:t>
            </a:r>
            <a:br>
              <a:rPr lang="en-US" dirty="0" smtClean="0"/>
            </a:br>
            <a:r>
              <a:rPr lang="en-US" dirty="0" smtClean="0"/>
              <a:t>Self-Delay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48075"/>
              </p:ext>
            </p:extLst>
          </p:nvPr>
        </p:nvGraphicFramePr>
        <p:xfrm>
          <a:off x="107504" y="843558"/>
          <a:ext cx="8856984" cy="38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19198798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19895007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1938358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4983748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619027933"/>
                    </a:ext>
                  </a:extLst>
                </a:gridCol>
              </a:tblGrid>
              <a:tr h="49502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Article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Study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Assessment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Values (</a:t>
                      </a:r>
                      <a:r>
                        <a:rPr lang="en-US" sz="1000" dirty="0" err="1" smtClean="0"/>
                        <a:t>ms</a:t>
                      </a:r>
                      <a:r>
                        <a:rPr lang="en-US" sz="1000" dirty="0" smtClean="0"/>
                        <a:t>)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Conclusion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0661957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M. </a:t>
                      </a:r>
                      <a:r>
                        <a:rPr lang="en-US" sz="1000" dirty="0" err="1" smtClean="0"/>
                        <a:t>Keetels</a:t>
                      </a:r>
                      <a:r>
                        <a:rPr lang="en-US" sz="1000" dirty="0" smtClean="0"/>
                        <a:t> et</a:t>
                      </a:r>
                      <a:r>
                        <a:rPr lang="en-US" sz="1000" baseline="0" dirty="0" smtClean="0"/>
                        <a:t> al. </a:t>
                      </a:r>
                      <a:r>
                        <a:rPr lang="es-ES" sz="1000" dirty="0" smtClean="0">
                          <a:effectLst/>
                        </a:rPr>
                        <a:t>Experimental </a:t>
                      </a:r>
                      <a:r>
                        <a:rPr lang="es-ES" sz="1000" dirty="0" err="1" smtClean="0">
                          <a:effectLst/>
                        </a:rPr>
                        <a:t>Brain</a:t>
                      </a:r>
                      <a:r>
                        <a:rPr lang="es-ES" sz="1000" dirty="0" smtClean="0">
                          <a:effectLst/>
                        </a:rPr>
                        <a:t> </a:t>
                      </a:r>
                      <a:r>
                        <a:rPr lang="es-ES" sz="1000" dirty="0" err="1" smtClean="0">
                          <a:effectLst/>
                        </a:rPr>
                        <a:t>Research</a:t>
                      </a:r>
                      <a:r>
                        <a:rPr lang="es-ES" sz="1000" dirty="0" smtClean="0">
                          <a:effectLst/>
                        </a:rPr>
                        <a:t>, 2012</a:t>
                      </a:r>
                      <a:endParaRPr lang="en-US" sz="1000" b="0" i="1" dirty="0" smtClean="0"/>
                    </a:p>
                    <a:p>
                      <a:r>
                        <a:rPr lang="en-US" sz="1000" b="0" i="1" dirty="0" smtClean="0"/>
                        <a:t>Exposure to delayed visual feedback of the hand changes motor-sensory synchrony perception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endParaRPr lang="en-US" sz="10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Tapping finger with delayed visual feedback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Question about delay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0 - 200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Brain can adapt fast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53714469"/>
                  </a:ext>
                </a:extLst>
              </a:tr>
              <a:tr h="4950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Loes</a:t>
                      </a:r>
                      <a:r>
                        <a:rPr lang="en-US" sz="1000" dirty="0" smtClean="0"/>
                        <a:t> C. J. van Dam</a:t>
                      </a:r>
                      <a:r>
                        <a:rPr lang="en-US" sz="1000" baseline="0" dirty="0" smtClean="0"/>
                        <a:t> et al. </a:t>
                      </a:r>
                      <a:r>
                        <a:rPr lang="es-ES" sz="1000" dirty="0" err="1" smtClean="0">
                          <a:effectLst/>
                        </a:rPr>
                        <a:t>PLoS</a:t>
                      </a:r>
                      <a:r>
                        <a:rPr lang="es-ES" sz="1000" dirty="0" smtClean="0">
                          <a:effectLst/>
                        </a:rPr>
                        <a:t> ONE, 2018</a:t>
                      </a:r>
                      <a:endParaRPr lang="en-US" sz="1000" i="1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Effects of prolonged exposure to feedback delay on the qualitative subjective experience of VR.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endParaRPr lang="en-US" sz="10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Tracking a ball in VR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Presence,</a:t>
                      </a:r>
                      <a:r>
                        <a:rPr lang="en-US" sz="1000" baseline="0" dirty="0" smtClean="0"/>
                        <a:t> Agency, ownership  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Delay</a:t>
                      </a:r>
                      <a:r>
                        <a:rPr lang="en-US" sz="1000" baseline="0" dirty="0" smtClean="0"/>
                        <a:t> and no delay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Users adapt his subjective assessment according to its accomplishment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70443137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M.</a:t>
                      </a:r>
                      <a:r>
                        <a:rPr lang="en-US" sz="1000" i="1" baseline="0" dirty="0" smtClean="0"/>
                        <a:t> </a:t>
                      </a:r>
                      <a:r>
                        <a:rPr lang="en-US" sz="1000" i="1" dirty="0" err="1" smtClean="0"/>
                        <a:t>Arif</a:t>
                      </a:r>
                      <a:r>
                        <a:rPr lang="en-US" sz="1000" i="1" baseline="0" dirty="0" smtClean="0"/>
                        <a:t> and </a:t>
                      </a:r>
                      <a:r>
                        <a:rPr lang="en-US" sz="1000" i="1" dirty="0" smtClean="0"/>
                        <a:t>S.</a:t>
                      </a:r>
                      <a:r>
                        <a:rPr lang="en-US" sz="1000" i="1" baseline="0" dirty="0" smtClean="0"/>
                        <a:t> </a:t>
                      </a:r>
                      <a:r>
                        <a:rPr lang="en-US" sz="1000" i="1" dirty="0" smtClean="0"/>
                        <a:t>Shimada, </a:t>
                      </a:r>
                      <a:r>
                        <a:rPr lang="es-ES" sz="1000" dirty="0" err="1" smtClean="0">
                          <a:effectLst/>
                        </a:rPr>
                        <a:t>PLoS</a:t>
                      </a:r>
                      <a:r>
                        <a:rPr lang="es-ES" sz="1000" dirty="0" smtClean="0">
                          <a:effectLst/>
                        </a:rPr>
                        <a:t> ONE, 2016</a:t>
                      </a:r>
                      <a:endParaRPr lang="en-US" sz="1000" i="1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‘Robot’ Hand Illusion under Delayed Visual Feedback: Relationship between the Senses of Ownership and Agency.</a:t>
                      </a:r>
                      <a:endParaRPr lang="es-ES" sz="1000" i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Watch delayed hand in a monitor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Presence,</a:t>
                      </a:r>
                      <a:r>
                        <a:rPr lang="en-US" sz="1000" baseline="0" dirty="0" smtClean="0"/>
                        <a:t> Agency, ownership</a:t>
                      </a:r>
                      <a:endParaRPr lang="es-ES" sz="1000" dirty="0" smtClean="0"/>
                    </a:p>
                    <a:p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0 - 400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Less than 200ms is critical for multisensory </a:t>
                      </a:r>
                      <a:r>
                        <a:rPr lang="en-US" sz="1000" baseline="0" dirty="0" err="1" smtClean="0"/>
                        <a:t>adjustement</a:t>
                      </a:r>
                      <a:endParaRPr lang="es-ES" sz="1000" dirty="0" smtClean="0"/>
                    </a:p>
                    <a:p>
                      <a:endParaRPr lang="es-E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6985996"/>
                  </a:ext>
                </a:extLst>
              </a:tr>
              <a:tr h="495020">
                <a:tc>
                  <a:txBody>
                    <a:bodyPr/>
                    <a:lstStyle/>
                    <a:p>
                      <a:r>
                        <a:rPr lang="es-ES" sz="1000" dirty="0" err="1" smtClean="0">
                          <a:effectLst/>
                        </a:rPr>
                        <a:t>Cunningham</a:t>
                      </a:r>
                      <a:r>
                        <a:rPr lang="es-ES" sz="1000" dirty="0" smtClean="0">
                          <a:effectLst/>
                        </a:rPr>
                        <a:t>, </a:t>
                      </a:r>
                      <a:r>
                        <a:rPr lang="es-ES" sz="1000" dirty="0" err="1" smtClean="0">
                          <a:effectLst/>
                        </a:rPr>
                        <a:t>Journal</a:t>
                      </a:r>
                      <a:r>
                        <a:rPr lang="es-ES" sz="1000" dirty="0" smtClean="0">
                          <a:effectLst/>
                        </a:rPr>
                        <a:t> of </a:t>
                      </a:r>
                      <a:r>
                        <a:rPr lang="es-ES" sz="1000" dirty="0" err="1" smtClean="0">
                          <a:effectLst/>
                        </a:rPr>
                        <a:t>Vision</a:t>
                      </a:r>
                      <a:r>
                        <a:rPr lang="es-ES" sz="1000" dirty="0" smtClean="0">
                          <a:effectLst/>
                        </a:rPr>
                        <a:t>, 2001</a:t>
                      </a:r>
                      <a:endParaRPr lang="en-US" sz="1000" i="1" dirty="0" smtClean="0"/>
                    </a:p>
                    <a:p>
                      <a:r>
                        <a:rPr lang="en-US" sz="1000" i="1" dirty="0" smtClean="0"/>
                        <a:t>Driving in the future: Temporal </a:t>
                      </a:r>
                      <a:r>
                        <a:rPr lang="en-US" sz="1000" i="1" dirty="0" err="1" smtClean="0"/>
                        <a:t>visuomotor</a:t>
                      </a:r>
                      <a:r>
                        <a:rPr lang="en-US" sz="1000" i="1" dirty="0" smtClean="0"/>
                        <a:t> adaptation and generalization.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Drive a car</a:t>
                      </a:r>
                      <a:r>
                        <a:rPr lang="en-US" sz="1000" baseline="0" dirty="0" smtClean="0"/>
                        <a:t> in a videogame 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Error in the trajectory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130 - 430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users adapted to the self delay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55528806"/>
                  </a:ext>
                </a:extLst>
              </a:tr>
              <a:tr h="4950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A. </a:t>
                      </a:r>
                      <a:r>
                        <a:rPr lang="en-US" sz="1000" dirty="0" err="1" smtClean="0"/>
                        <a:t>Farshchiansadegh</a:t>
                      </a:r>
                      <a:r>
                        <a:rPr lang="en-US" sz="1000" dirty="0" smtClean="0"/>
                        <a:t> et al.</a:t>
                      </a:r>
                      <a:r>
                        <a:rPr lang="en-US" sz="1000" baseline="0" dirty="0" smtClean="0"/>
                        <a:t> Journal of </a:t>
                      </a:r>
                      <a:r>
                        <a:rPr lang="es-ES" sz="1000" dirty="0" err="1" smtClean="0">
                          <a:effectLst/>
                        </a:rPr>
                        <a:t>Neurophysiology</a:t>
                      </a:r>
                      <a:r>
                        <a:rPr lang="es-ES" sz="1000" dirty="0" smtClean="0">
                          <a:effectLst/>
                        </a:rPr>
                        <a:t>, 2015</a:t>
                      </a:r>
                      <a:endParaRPr lang="en-US" sz="1000" i="1" dirty="0" smtClean="0"/>
                    </a:p>
                    <a:p>
                      <a:r>
                        <a:rPr lang="en-US" sz="1000" i="1" dirty="0" smtClean="0"/>
                        <a:t>Adaptation to visual feedback delay in a redundant motor task.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Cursor in virtual reality controlled by hand gestures (Glove)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Cursor error (distance)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300</a:t>
                      </a:r>
                      <a:endParaRPr lang="es-E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Subjects adapted to visual feedback delay</a:t>
                      </a:r>
                      <a:endParaRPr lang="es-ES" sz="10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3390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363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effectLst/>
              </a:rPr>
              <a:t>Collaborative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Telepresence</a:t>
            </a:r>
            <a:r>
              <a:rPr lang="es-ES" dirty="0" smtClean="0">
                <a:effectLst/>
              </a:rPr>
              <a:t>:</a:t>
            </a:r>
            <a:br>
              <a:rPr lang="es-ES" dirty="0" smtClean="0">
                <a:effectLst/>
              </a:rPr>
            </a:br>
            <a:r>
              <a:rPr lang="es-ES" dirty="0" err="1" smtClean="0">
                <a:effectLst/>
              </a:rPr>
              <a:t>Self-</a:t>
            </a:r>
            <a:r>
              <a:rPr lang="es-ES" dirty="0" err="1" smtClean="0">
                <a:effectLst/>
              </a:rPr>
              <a:t>Delay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5901" y="951311"/>
            <a:ext cx="6172200" cy="38350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89080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Requirements: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The Self Delay is mainly adapted “fast” by the brain if the Delay values are below ~200 </a:t>
            </a:r>
            <a:r>
              <a:rPr lang="en-US" dirty="0" err="1" smtClean="0">
                <a:latin typeface="+mn-lt"/>
              </a:rPr>
              <a:t>ms.</a:t>
            </a:r>
            <a:endParaRPr lang="en-US" dirty="0" smtClean="0">
              <a:latin typeface="+mn-lt"/>
            </a:endParaRP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We are going to vary only the delay network as the important delay.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491079"/>
              </p:ext>
            </p:extLst>
          </p:nvPr>
        </p:nvGraphicFramePr>
        <p:xfrm>
          <a:off x="971600" y="1131590"/>
          <a:ext cx="6862477" cy="422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Visio" r:id="rId4" imgW="8584993" imgH="5283154" progId="Visio.Drawing.15">
                  <p:embed/>
                </p:oleObj>
              </mc:Choice>
              <mc:Fallback>
                <p:oleObj name="Visio" r:id="rId4" imgW="8584993" imgH="5283154" progId="Visio.Drawing.15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600" y="1131590"/>
                        <a:ext cx="6862477" cy="422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49464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effectLst/>
              </a:rPr>
              <a:t>Evaluation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5901" y="951311"/>
            <a:ext cx="6172200" cy="38350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951311"/>
            <a:ext cx="82089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Quality of Experience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Subjective Assessment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Tele meeting Questions (P.920)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Sickness (Simulator Sickness Questionnaire)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Presence </a:t>
            </a:r>
            <a:r>
              <a:rPr lang="en-US" dirty="0" smtClean="0">
                <a:latin typeface="+mn-lt"/>
              </a:rPr>
              <a:t>(Presence and </a:t>
            </a:r>
            <a:r>
              <a:rPr lang="en-US" dirty="0" err="1" smtClean="0">
                <a:latin typeface="+mn-lt"/>
              </a:rPr>
              <a:t>SocialVR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Questionnaires)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Performance</a:t>
            </a:r>
          </a:p>
          <a:p>
            <a:pPr marL="1014413" lvl="2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Time to perform</a:t>
            </a:r>
          </a:p>
          <a:p>
            <a:pPr marL="1014413" lvl="2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Number of interruptions</a:t>
            </a:r>
          </a:p>
        </p:txBody>
      </p:sp>
      <p:pic>
        <p:nvPicPr>
          <p:cNvPr id="5122" name="Picture 2" descr="Questionnaire: : Definition, Examples, Design and Types | Simply Psych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82" y="277344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6711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effectLst/>
              </a:rPr>
              <a:t>Conclusions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5901" y="951311"/>
            <a:ext cx="6172200" cy="38350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956691"/>
            <a:ext cx="8604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Conclusions: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We are designing an experiment for assessing delay impact on </a:t>
            </a:r>
            <a:r>
              <a:rPr lang="en-US" dirty="0" err="1" smtClean="0">
                <a:latin typeface="+mn-lt"/>
              </a:rPr>
              <a:t>QoE</a:t>
            </a:r>
            <a:r>
              <a:rPr lang="en-US" dirty="0" smtClean="0">
                <a:latin typeface="+mn-lt"/>
              </a:rPr>
              <a:t> in </a:t>
            </a:r>
            <a:r>
              <a:rPr lang="en-US" dirty="0" err="1" smtClean="0">
                <a:latin typeface="+mn-lt"/>
              </a:rPr>
              <a:t>SocialVR</a:t>
            </a:r>
            <a:endParaRPr lang="en-US" dirty="0" smtClean="0">
              <a:latin typeface="+mn-lt"/>
            </a:endParaRP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We have decided to vary only the network delay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The assessment will be Subjective and Objective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The delay range will be around 200ms and 1500 </a:t>
            </a:r>
            <a:r>
              <a:rPr lang="en-US" dirty="0" err="1" smtClean="0">
                <a:latin typeface="+mn-lt"/>
              </a:rPr>
              <a:t>ms</a:t>
            </a:r>
            <a:endParaRPr lang="en-US" dirty="0" smtClean="0">
              <a:latin typeface="+mn-lt"/>
            </a:endParaRPr>
          </a:p>
          <a:p>
            <a:pPr marL="671513" lvl="1" indent="-214313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</p:txBody>
      </p:sp>
      <p:pic>
        <p:nvPicPr>
          <p:cNvPr id="8196" name="Picture 4" descr="Cómo hacer una conclusión?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750" y="2844691"/>
            <a:ext cx="3027234" cy="158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853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205" y="1362918"/>
            <a:ext cx="7682696" cy="1197981"/>
          </a:xfrm>
        </p:spPr>
        <p:txBody>
          <a:bodyPr>
            <a:noAutofit/>
          </a:bodyPr>
          <a:lstStyle/>
          <a:p>
            <a:r>
              <a:rPr lang="en-US" sz="2400" dirty="0">
                <a:ea typeface="ヒラギノ角ゴ Pro W3" charset="0"/>
                <a:cs typeface="ヒラギノ角ゴ Pro W3" charset="0"/>
              </a:rPr>
              <a:t>Evaluating the impact of delay on </a:t>
            </a:r>
            <a:r>
              <a:rPr lang="en-US" sz="2400" dirty="0" err="1">
                <a:ea typeface="ヒラギノ角ゴ Pro W3" charset="0"/>
                <a:cs typeface="ヒラギノ角ゴ Pro W3" charset="0"/>
              </a:rPr>
              <a:t>QoE</a:t>
            </a:r>
            <a:r>
              <a:rPr lang="en-US" sz="2400" dirty="0">
                <a:ea typeface="ヒラギノ角ゴ Pro W3" charset="0"/>
                <a:cs typeface="ヒラギノ角ゴ Pro W3" charset="0"/>
              </a:rPr>
              <a:t> in immersive interactive environments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Questions – Discussion – Debate - </a:t>
            </a:r>
            <a:r>
              <a:rPr lang="is-IS" sz="2400" dirty="0"/>
              <a:t>…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7514" y="4218972"/>
            <a:ext cx="8748972" cy="427539"/>
          </a:xfrm>
        </p:spPr>
        <p:txBody>
          <a:bodyPr>
            <a:noAutofit/>
          </a:bodyPr>
          <a:lstStyle/>
          <a:p>
            <a:r>
              <a:rPr lang="en-US" sz="1200" dirty="0"/>
              <a:t>This work has been partially supported by the </a:t>
            </a:r>
            <a:r>
              <a:rPr lang="es-ES_tradnl" sz="1200" dirty="0"/>
              <a:t>Ministerio de Ciencia, Innovación y Universidades </a:t>
            </a:r>
            <a:r>
              <a:rPr lang="en-US" sz="1200" dirty="0"/>
              <a:t>(AEI/FEDER) </a:t>
            </a:r>
            <a:br>
              <a:rPr lang="en-US" sz="1200" dirty="0"/>
            </a:br>
            <a:r>
              <a:rPr lang="en-US" sz="1200" dirty="0"/>
              <a:t>of the Spanish Government under project TEC2016-75981 (IVME)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97774" y="3007552"/>
            <a:ext cx="293238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n-US" sz="1275" b="1" dirty="0">
                <a:solidFill>
                  <a:srgbClr val="FF0000"/>
                </a:solidFill>
                <a:latin typeface="Calibri" panose="020F0502020204030204" pitchFamily="34" charset="0"/>
              </a:rPr>
              <a:t>G</a:t>
            </a:r>
            <a:r>
              <a:rPr lang="es-ES" altLang="en-US" sz="1275" dirty="0">
                <a:latin typeface="Calibri" panose="020F0502020204030204" pitchFamily="34" charset="0"/>
              </a:rPr>
              <a:t>rupo de </a:t>
            </a:r>
            <a:r>
              <a:rPr lang="es-ES" altLang="en-US" sz="1275" b="1" dirty="0">
                <a:solidFill>
                  <a:srgbClr val="00B050"/>
                </a:solidFill>
                <a:latin typeface="Calibri" panose="020F0502020204030204" pitchFamily="34" charset="0"/>
              </a:rPr>
              <a:t>T</a:t>
            </a:r>
            <a:r>
              <a:rPr lang="es-ES" altLang="en-US" sz="1275" dirty="0">
                <a:latin typeface="Calibri" panose="020F0502020204030204" pitchFamily="34" charset="0"/>
              </a:rPr>
              <a:t>ratamiento de </a:t>
            </a:r>
            <a:r>
              <a:rPr lang="es-ES" altLang="en-US" sz="1275" b="1" dirty="0">
                <a:solidFill>
                  <a:srgbClr val="0000FF"/>
                </a:solidFill>
                <a:latin typeface="Calibri" panose="020F0502020204030204" pitchFamily="34" charset="0"/>
              </a:rPr>
              <a:t>I</a:t>
            </a:r>
            <a:r>
              <a:rPr lang="es-ES" altLang="en-US" sz="1275" dirty="0">
                <a:latin typeface="Calibri" panose="020F0502020204030204" pitchFamily="34" charset="0"/>
              </a:rPr>
              <a:t>mágenes (</a:t>
            </a:r>
            <a:r>
              <a:rPr lang="es-ES" altLang="en-US" sz="1275" b="1" dirty="0">
                <a:solidFill>
                  <a:srgbClr val="FF0000"/>
                </a:solidFill>
                <a:latin typeface="Calibri" panose="020F0502020204030204" pitchFamily="34" charset="0"/>
              </a:rPr>
              <a:t>G</a:t>
            </a:r>
            <a:r>
              <a:rPr lang="es-ES" altLang="en-US" sz="1275" b="1" dirty="0">
                <a:solidFill>
                  <a:srgbClr val="00B050"/>
                </a:solidFill>
                <a:latin typeface="Calibri" panose="020F0502020204030204" pitchFamily="34" charset="0"/>
              </a:rPr>
              <a:t>T</a:t>
            </a:r>
            <a:r>
              <a:rPr lang="es-ES" altLang="en-US" sz="1275" b="1" dirty="0">
                <a:solidFill>
                  <a:srgbClr val="0000FF"/>
                </a:solidFill>
                <a:latin typeface="Calibri" panose="020F0502020204030204" pitchFamily="34" charset="0"/>
              </a:rPr>
              <a:t>I</a:t>
            </a:r>
            <a:r>
              <a:rPr lang="es-ES" altLang="en-US" sz="1275" dirty="0">
                <a:latin typeface="Calibri" panose="020F0502020204030204" pitchFamily="34" charset="0"/>
              </a:rPr>
              <a:t>)</a:t>
            </a:r>
          </a:p>
          <a:p>
            <a:pPr algn="ctr"/>
            <a:r>
              <a:rPr lang="es-ES" altLang="it-IT" sz="1275" dirty="0">
                <a:latin typeface="+mn-lt"/>
              </a:rPr>
              <a:t>Universidad Politécnica de Madrid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096000" y="6356350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200" kern="1200" smtClean="0">
                <a:solidFill>
                  <a:srgbClr val="0070C0"/>
                </a:solidFill>
                <a:latin typeface="+mn-lt"/>
                <a:ea typeface="+mj-ea"/>
                <a:cs typeface="+mj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/>
              <a:t>VQEG 2018 – Considerations on FTV quality assessment - 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Index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5901" y="951311"/>
            <a:ext cx="6172200" cy="38350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1539" y="1275606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+mn-lt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Task </a:t>
            </a:r>
            <a:r>
              <a:rPr lang="en-US" dirty="0" smtClean="0">
                <a:latin typeface="+mn-lt"/>
              </a:rPr>
              <a:t>Design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Immersive Interactive Environment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Self Delay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Network Delay</a:t>
            </a:r>
            <a:endParaRPr lang="en-US" dirty="0">
              <a:latin typeface="+mn-lt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Evaluation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Conclusions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3074" name="Picture 2" descr="The value of social interactions in VR - Neurons Inc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33382"/>
            <a:ext cx="2916911" cy="194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392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effectLst/>
              </a:rPr>
              <a:t>Task</a:t>
            </a:r>
            <a:r>
              <a:rPr lang="es-ES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Design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5901" y="951311"/>
            <a:ext cx="6172200" cy="38350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 descr="https://lh6.googleusercontent.com/ce11Fmt_5ZTlEwZSP5rLpA9YSH_ECLW9IY6nmTiwAZoGCFRRKipMvToD-CPW4SmFjvvSNKo-6VtvpEB9m7cn7EebV234aXWgswwkyWY9DVM_YzFO2iwQFeYiXFFmAolygiuvydk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4" y="2204414"/>
            <a:ext cx="6381750" cy="183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9552" y="890807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Building Block task: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P.920 Interactive test methods for </a:t>
            </a:r>
            <a:r>
              <a:rPr lang="en-US" dirty="0" smtClean="0">
                <a:latin typeface="+mn-lt"/>
              </a:rPr>
              <a:t>audiovisual communications </a:t>
            </a:r>
            <a:endParaRPr lang="en-US" dirty="0">
              <a:latin typeface="+mn-lt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Both </a:t>
            </a:r>
            <a:r>
              <a:rPr lang="en-US" dirty="0" smtClean="0">
                <a:latin typeface="+mn-lt"/>
              </a:rPr>
              <a:t>users </a:t>
            </a:r>
            <a:r>
              <a:rPr lang="en-US" dirty="0">
                <a:latin typeface="+mn-lt"/>
              </a:rPr>
              <a:t>have to collaborate for building a block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One user has the block already built and has to guide the other </a:t>
            </a:r>
            <a:r>
              <a:rPr lang="en-US" dirty="0" smtClean="0">
                <a:latin typeface="+mn-lt"/>
              </a:rPr>
              <a:t>user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4038373"/>
            <a:ext cx="9036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+mn-lt"/>
              </a:rPr>
              <a:t>M</a:t>
            </a:r>
            <a:r>
              <a:rPr lang="es-ES" dirty="0">
                <a:latin typeface="+mn-lt"/>
              </a:rPr>
              <a:t>. </a:t>
            </a:r>
            <a:r>
              <a:rPr lang="es-ES" dirty="0" smtClean="0">
                <a:latin typeface="+mn-lt"/>
              </a:rPr>
              <a:t>Schmitt et al, </a:t>
            </a:r>
            <a:r>
              <a:rPr lang="es-ES" dirty="0">
                <a:latin typeface="+mn-lt"/>
              </a:rPr>
              <a:t>“</a:t>
            </a:r>
            <a:r>
              <a:rPr lang="es-ES" dirty="0" err="1">
                <a:latin typeface="+mn-lt"/>
              </a:rPr>
              <a:t>Towards</a:t>
            </a:r>
            <a:r>
              <a:rPr lang="es-ES" dirty="0">
                <a:latin typeface="+mn-lt"/>
              </a:rPr>
              <a:t> Individual </a:t>
            </a:r>
            <a:r>
              <a:rPr lang="es-ES" dirty="0" err="1">
                <a:latin typeface="+mn-lt"/>
              </a:rPr>
              <a:t>QoE</a:t>
            </a:r>
            <a:r>
              <a:rPr lang="es-ES" dirty="0">
                <a:latin typeface="+mn-lt"/>
              </a:rPr>
              <a:t> </a:t>
            </a:r>
            <a:r>
              <a:rPr lang="es-ES" dirty="0" err="1">
                <a:latin typeface="+mn-lt"/>
              </a:rPr>
              <a:t>for</a:t>
            </a:r>
            <a:r>
              <a:rPr lang="es-ES" dirty="0">
                <a:latin typeface="+mn-lt"/>
              </a:rPr>
              <a:t> </a:t>
            </a:r>
            <a:r>
              <a:rPr lang="es-ES" dirty="0" err="1">
                <a:latin typeface="+mn-lt"/>
              </a:rPr>
              <a:t>Multiparty</a:t>
            </a:r>
            <a:r>
              <a:rPr lang="es-ES" dirty="0">
                <a:latin typeface="+mn-lt"/>
              </a:rPr>
              <a:t> </a:t>
            </a:r>
            <a:r>
              <a:rPr lang="es-ES" dirty="0" err="1">
                <a:latin typeface="+mn-lt"/>
              </a:rPr>
              <a:t>Videoconferencing</a:t>
            </a:r>
            <a:r>
              <a:rPr lang="es-ES" dirty="0">
                <a:latin typeface="+mn-lt"/>
              </a:rPr>
              <a:t>,” </a:t>
            </a:r>
            <a:r>
              <a:rPr lang="es-ES" i="1" dirty="0">
                <a:latin typeface="+mn-lt"/>
              </a:rPr>
              <a:t>IEEE </a:t>
            </a:r>
            <a:r>
              <a:rPr lang="es-ES" i="1" dirty="0" err="1">
                <a:latin typeface="+mn-lt"/>
              </a:rPr>
              <a:t>Trans</a:t>
            </a:r>
            <a:r>
              <a:rPr lang="es-ES" i="1" dirty="0">
                <a:latin typeface="+mn-lt"/>
              </a:rPr>
              <a:t>. </a:t>
            </a:r>
            <a:r>
              <a:rPr lang="es-ES" i="1" dirty="0" smtClean="0">
                <a:latin typeface="+mn-lt"/>
              </a:rPr>
              <a:t>Multimedia</a:t>
            </a:r>
            <a:r>
              <a:rPr lang="es-ES" dirty="0" smtClean="0">
                <a:latin typeface="+mn-lt"/>
              </a:rPr>
              <a:t>, </a:t>
            </a:r>
            <a:r>
              <a:rPr lang="es-ES" dirty="0">
                <a:latin typeface="+mn-lt"/>
              </a:rPr>
              <a:t>Jul. 2018.</a:t>
            </a:r>
          </a:p>
        </p:txBody>
      </p:sp>
    </p:spTree>
    <p:extLst>
      <p:ext uri="{BB962C8B-B14F-4D97-AF65-F5344CB8AC3E}">
        <p14:creationId xmlns:p14="http://schemas.microsoft.com/office/powerpoint/2010/main" val="12061301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Immersive Interactive Environment:</a:t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>Introduction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3" name="Picture 2" descr="https://lh4.googleusercontent.com/KVjidcpQ7_mgAHbJe577ZADvi-CEmP7nDbJu0bQKlGwQZfi_ngYoFVwjAbzfvSceMFADKbEIjp7nrC8xdizH-aRc7SXsTnn933MNjl2BCLG4jdtjj1as9JFMZrG7yGB_xc70nC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891" y="2310717"/>
            <a:ext cx="5686219" cy="255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9552" y="875399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Immersive Interactive Environment: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There are two users/actors/objects in two different places.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Both </a:t>
            </a:r>
            <a:r>
              <a:rPr lang="en-US" dirty="0" smtClean="0">
                <a:latin typeface="+mn-lt"/>
              </a:rPr>
              <a:t>representations </a:t>
            </a:r>
            <a:r>
              <a:rPr lang="en-US" dirty="0">
                <a:latin typeface="+mn-lt"/>
              </a:rPr>
              <a:t>will be placed in a virtual shared world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So, </a:t>
            </a:r>
            <a:r>
              <a:rPr lang="en-US" dirty="0" smtClean="0">
                <a:latin typeface="+mn-lt"/>
              </a:rPr>
              <a:t>each actor will be able to see each other in the shared world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12112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Immersive Interactive Environment: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Local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3" name="Picture 2" descr="https://lh4.googleusercontent.com/KVjidcpQ7_mgAHbJe577ZADvi-CEmP7nDbJu0bQKlGwQZfi_ngYoFVwjAbzfvSceMFADKbEIjp7nrC8xdizH-aRc7SXsTnn933MNjl2BCLG4jdtjj1as9JFMZrG7yGB_xc70nC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882" y="2234805"/>
            <a:ext cx="5686219" cy="255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lh4.googleusercontent.com/KVjidcpQ7_mgAHbJe577ZADvi-CEmP7nDbJu0bQKlGwQZfi_ngYoFVwjAbzfvSceMFADKbEIjp7nrC8xdizH-aRc7SXsTnn933MNjl2BCLG4jdtjj1as9JFMZrG7yGB_xc70nCP1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852"/>
          <a:stretch/>
        </p:blipFill>
        <p:spPr bwMode="auto">
          <a:xfrm>
            <a:off x="1971881" y="2234804"/>
            <a:ext cx="1543700" cy="255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1560" y="969713"/>
            <a:ext cx="820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Local Environment: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user can interact both with his self-representation and the local world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Also the user may interact with real objects in his local world</a:t>
            </a:r>
          </a:p>
        </p:txBody>
      </p:sp>
      <p:pic>
        <p:nvPicPr>
          <p:cNvPr id="17" name="Picture 2" descr="https://lh4.googleusercontent.com/KVjidcpQ7_mgAHbJe577ZADvi-CEmP7nDbJu0bQKlGwQZfi_ngYoFVwjAbzfvSceMFADKbEIjp7nrC8xdizH-aRc7SXsTnn933MNjl2BCLG4jdtjj1as9JFMZrG7yGB_xc70nCP1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60"/>
          <a:stretch/>
        </p:blipFill>
        <p:spPr bwMode="auto">
          <a:xfrm>
            <a:off x="6080761" y="2234803"/>
            <a:ext cx="1577339" cy="255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8134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Immersive Interactive Environment: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Remote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3" name="Picture 2" descr="https://lh4.googleusercontent.com/KVjidcpQ7_mgAHbJe577ZADvi-CEmP7nDbJu0bQKlGwQZfi_ngYoFVwjAbzfvSceMFADKbEIjp7nrC8xdizH-aRc7SXsTnn933MNjl2BCLG4jdtjj1as9JFMZrG7yGB_xc70nC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882" y="2234805"/>
            <a:ext cx="5686219" cy="255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39551" y="1012559"/>
            <a:ext cx="8280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Remote environment: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user can interact with the virtual environment </a:t>
            </a:r>
            <a:r>
              <a:rPr lang="en-US" dirty="0" smtClean="0">
                <a:latin typeface="+mn-lt"/>
              </a:rPr>
              <a:t>(e.g. looking  different directions)</a:t>
            </a:r>
            <a:endParaRPr lang="en-US" dirty="0">
              <a:latin typeface="+mn-lt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Also the user may interact with virtual remote users/objects</a:t>
            </a:r>
          </a:p>
        </p:txBody>
      </p:sp>
      <p:pic>
        <p:nvPicPr>
          <p:cNvPr id="8" name="Picture 2" descr="https://lh4.googleusercontent.com/KVjidcpQ7_mgAHbJe577ZADvi-CEmP7nDbJu0bQKlGwQZfi_ngYoFVwjAbzfvSceMFADKbEIjp7nrC8xdizH-aRc7SXsTnn933MNjl2BCLG4jdtjj1as9JFMZrG7yGB_xc70nCP1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91" r="27486"/>
          <a:stretch/>
        </p:blipFill>
        <p:spPr bwMode="auto">
          <a:xfrm>
            <a:off x="3518035" y="2234804"/>
            <a:ext cx="2577164" cy="255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4920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Immersive Interactive </a:t>
            </a:r>
            <a:r>
              <a:rPr lang="en-US" dirty="0" smtClean="0">
                <a:effectLst/>
              </a:rPr>
              <a:t>Environment: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Introduction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5901" y="951311"/>
            <a:ext cx="6172200" cy="38350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826450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Proposed experiment: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Immersive Interactive Environment where the latency varies based on tasks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Somehow (time or performance) evaluate “task accomplishment”</a:t>
            </a:r>
            <a:endParaRPr lang="en-US" dirty="0">
              <a:latin typeface="+mn-lt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Measure the </a:t>
            </a:r>
            <a:r>
              <a:rPr lang="en-US" dirty="0" smtClean="0">
                <a:latin typeface="+mn-lt"/>
              </a:rPr>
              <a:t>performance, presence </a:t>
            </a:r>
            <a:r>
              <a:rPr lang="en-US" dirty="0">
                <a:latin typeface="+mn-lt"/>
              </a:rPr>
              <a:t>and the sickness using subjective </a:t>
            </a:r>
            <a:r>
              <a:rPr lang="en-US" dirty="0" smtClean="0">
                <a:latin typeface="+mn-lt"/>
              </a:rPr>
              <a:t>questionnaires.</a:t>
            </a:r>
            <a:endParaRPr lang="en-US" dirty="0">
              <a:latin typeface="+mn-lt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2050" name="Picture 2" descr="Resultado de imagen de experiment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4" y="2643758"/>
            <a:ext cx="1885949" cy="188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2034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075986"/>
              </p:ext>
            </p:extLst>
          </p:nvPr>
        </p:nvGraphicFramePr>
        <p:xfrm>
          <a:off x="179512" y="-308570"/>
          <a:ext cx="8716254" cy="5363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4" imgW="8584993" imgH="5283154" progId="Visio.Drawing.15">
                  <p:embed/>
                </p:oleObj>
              </mc:Choice>
              <mc:Fallback>
                <p:oleObj name="Visio" r:id="rId4" imgW="8584993" imgH="5283154" progId="Visio.Drawing.15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-308570"/>
                        <a:ext cx="8716254" cy="5363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Immersive Interactive System:</a:t>
            </a:r>
            <a:br>
              <a:rPr lang="en-US" dirty="0" smtClean="0"/>
            </a:br>
            <a:r>
              <a:rPr lang="en-US" dirty="0" smtClean="0"/>
              <a:t>System Diagram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999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21912" b="17504"/>
          <a:stretch/>
        </p:blipFill>
        <p:spPr>
          <a:xfrm>
            <a:off x="1259632" y="2931790"/>
            <a:ext cx="6438900" cy="165618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Immersive Interactive </a:t>
            </a:r>
            <a:r>
              <a:rPr lang="en-US" dirty="0" smtClean="0">
                <a:effectLst/>
              </a:rPr>
              <a:t>Environment: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Delay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45625" y="2754523"/>
            <a:ext cx="3876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Diagram of user to user M2P delay</a:t>
            </a:r>
            <a:endParaRPr lang="es-E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3264" y="883114"/>
            <a:ext cx="608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Diagram of self-User M2P delay</a:t>
            </a:r>
            <a:endParaRPr lang="es-ES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882" y="1312233"/>
            <a:ext cx="2584716" cy="127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805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09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Plantilla09</Template>
  <TotalTime>24654</TotalTime>
  <Words>846</Words>
  <Application>Microsoft Office PowerPoint</Application>
  <PresentationFormat>On-screen Show (16:9)</PresentationFormat>
  <Paragraphs>108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ヒラギノ角ゴ Pro W3</vt:lpstr>
      <vt:lpstr>Plantilla09</vt:lpstr>
      <vt:lpstr>Microsoft Visio Drawing</vt:lpstr>
      <vt:lpstr>Evaluating the impact of delay on QoE in immersive interactive environments</vt:lpstr>
      <vt:lpstr>Index</vt:lpstr>
      <vt:lpstr>Task Design</vt:lpstr>
      <vt:lpstr>Immersive Interactive Environment: Introduction</vt:lpstr>
      <vt:lpstr>Immersive Interactive Environment:  Local</vt:lpstr>
      <vt:lpstr>Immersive Interactive Environment: Remote</vt:lpstr>
      <vt:lpstr>Immersive Interactive Environment:  Introduction</vt:lpstr>
      <vt:lpstr>Immersive Interactive System: System Diagram</vt:lpstr>
      <vt:lpstr>Immersive Interactive Environment:  Delay</vt:lpstr>
      <vt:lpstr>Immersive Interactive System: Self-Delay</vt:lpstr>
      <vt:lpstr>Collaborative Telepresence: Self-Delay</vt:lpstr>
      <vt:lpstr>Evaluation</vt:lpstr>
      <vt:lpstr>Conclusions</vt:lpstr>
      <vt:lpstr>Evaluating the impact of delay on QoE in immersive interactive environments  Questions – Discussion – Debate - …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y Servicios Multimedia Multimedia Systems and Services</dc:title>
  <dc:subject/>
  <dc:creator>Narciso García</dc:creator>
  <cp:keywords/>
  <dc:description/>
  <cp:lastModifiedBy>Carlos Cortés Sánchez</cp:lastModifiedBy>
  <cp:revision>326</cp:revision>
  <cp:lastPrinted>2021-05-04T13:40:04Z</cp:lastPrinted>
  <dcterms:created xsi:type="dcterms:W3CDTF">2009-07-01T08:00:25Z</dcterms:created>
  <dcterms:modified xsi:type="dcterms:W3CDTF">2021-06-11T19:02:12Z</dcterms:modified>
  <cp:category/>
</cp:coreProperties>
</file>